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65" r:id="rId2"/>
    <p:sldId id="266" r:id="rId3"/>
    <p:sldId id="267" r:id="rId4"/>
    <p:sldId id="268" r:id="rId5"/>
    <p:sldId id="269" r:id="rId6"/>
    <p:sldId id="270" r:id="rId7"/>
    <p:sldId id="271"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7E26"/>
    <a:srgbClr val="E7903D"/>
    <a:srgbClr val="1B8F83"/>
    <a:srgbClr val="AB218E"/>
    <a:srgbClr val="900078"/>
    <a:srgbClr val="86126A"/>
    <a:srgbClr val="B8089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89" autoAdjust="0"/>
    <p:restoredTop sz="99504" autoAdjust="0"/>
  </p:normalViewPr>
  <p:slideViewPr>
    <p:cSldViewPr snapToGrid="0" snapToObjects="1">
      <p:cViewPr varScale="1">
        <p:scale>
          <a:sx n="113" d="100"/>
          <a:sy n="113" d="100"/>
        </p:scale>
        <p:origin x="169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89F614-F0F9-4B2E-90A9-4500AF8991F1}" type="datetimeFigureOut">
              <a:rPr lang="en-GB" smtClean="0"/>
              <a:pPr/>
              <a:t>28/01/2015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00D63-45C5-46AC-AB90-BCC10141F3B5}" type="slidenum">
              <a:rPr lang="en-GB" smtClean="0"/>
              <a:pPr/>
              <a:t>‹#›</a:t>
            </a:fld>
            <a:endParaRPr lang="en-GB"/>
          </a:p>
        </p:txBody>
      </p:sp>
    </p:spTree>
    <p:extLst>
      <p:ext uri="{BB962C8B-B14F-4D97-AF65-F5344CB8AC3E}">
        <p14:creationId xmlns:p14="http://schemas.microsoft.com/office/powerpoint/2010/main" val="1030050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61153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541103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33155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12167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C17DBEF-7CDF-D84E-9880-E2EB2999830B}" type="datetimeFigureOut">
              <a:rPr lang="en-US" smtClean="0"/>
              <a:pPr/>
              <a:t>1/28/2015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357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252505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CC17DBEF-7CDF-D84E-9880-E2EB2999830B}" type="datetimeFigureOut">
              <a:rPr lang="en-US" smtClean="0"/>
              <a:pPr/>
              <a:t>1/28/2015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276196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CC17DBEF-7CDF-D84E-9880-E2EB2999830B}" type="datetimeFigureOut">
              <a:rPr lang="en-US" smtClean="0"/>
              <a:pPr/>
              <a:t>1/28/2015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2564043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17DBEF-7CDF-D84E-9880-E2EB2999830B}" type="datetimeFigureOut">
              <a:rPr lang="en-US" smtClean="0"/>
              <a:pPr/>
              <a:t>1/28/2015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1714876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406705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C17DBEF-7CDF-D84E-9880-E2EB2999830B}" type="datetimeFigureOut">
              <a:rPr lang="en-US" smtClean="0"/>
              <a:pPr/>
              <a:t>1/28/2015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4668D9-2C7B-E641-83F9-136D9B727BFE}" type="slidenum">
              <a:rPr lang="en-US" smtClean="0"/>
              <a:pPr/>
              <a:t>‹#›</a:t>
            </a:fld>
            <a:endParaRPr lang="en-US"/>
          </a:p>
        </p:txBody>
      </p:sp>
    </p:spTree>
    <p:extLst>
      <p:ext uri="{BB962C8B-B14F-4D97-AF65-F5344CB8AC3E}">
        <p14:creationId xmlns:p14="http://schemas.microsoft.com/office/powerpoint/2010/main" val="3594092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17DBEF-7CDF-D84E-9880-E2EB2999830B}" type="datetimeFigureOut">
              <a:rPr lang="en-US" smtClean="0"/>
              <a:pPr/>
              <a:t>1/28/2015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4668D9-2C7B-E641-83F9-136D9B727BFE}" type="slidenum">
              <a:rPr lang="en-US" smtClean="0"/>
              <a:pPr/>
              <a:t>‹#›</a:t>
            </a:fld>
            <a:endParaRPr lang="en-US"/>
          </a:p>
        </p:txBody>
      </p:sp>
    </p:spTree>
    <p:extLst>
      <p:ext uri="{BB962C8B-B14F-4D97-AF65-F5344CB8AC3E}">
        <p14:creationId xmlns:p14="http://schemas.microsoft.com/office/powerpoint/2010/main" val="358726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1">
            <a:noAutofit/>
          </a:bodyPr>
          <a:lstStyle/>
          <a:p>
            <a:pPr>
              <a:lnSpc>
                <a:spcPct val="150000"/>
              </a:lnSpc>
            </a:pPr>
            <a:endParaRPr lang="en-GB" sz="36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
        <p:nvSpPr>
          <p:cNvPr id="9" name="TextBox 8"/>
          <p:cNvSpPr txBox="1"/>
          <p:nvPr/>
        </p:nvSpPr>
        <p:spPr>
          <a:xfrm>
            <a:off x="379129" y="6210193"/>
            <a:ext cx="8011620" cy="338554"/>
          </a:xfrm>
          <a:prstGeom prst="rect">
            <a:avLst/>
          </a:prstGeom>
          <a:noFill/>
        </p:spPr>
        <p:txBody>
          <a:bodyPr wrap="square" rtlCol="0" anchor="b" anchorCtr="0">
            <a:noAutofit/>
          </a:bodyPr>
          <a:lstStyle/>
          <a:p>
            <a:r>
              <a:rPr lang="da-DK" sz="800" dirty="0">
                <a:solidFill>
                  <a:schemeClr val="bg1">
                    <a:lumMod val="50000"/>
                  </a:schemeClr>
                </a:solidFill>
                <a:cs typeface="Calibri (Body)"/>
              </a:rPr>
              <a:t>©</a:t>
            </a:r>
            <a:r>
              <a:rPr lang="da-DK" sz="800" dirty="0" err="1">
                <a:solidFill>
                  <a:schemeClr val="bg1">
                    <a:lumMod val="50000"/>
                  </a:schemeClr>
                </a:solidFill>
                <a:cs typeface="Calibri (Body)"/>
              </a:rPr>
              <a:t>rvlsoft</a:t>
            </a:r>
            <a:r>
              <a:rPr lang="da-DK" sz="800" dirty="0">
                <a:solidFill>
                  <a:schemeClr val="bg1">
                    <a:lumMod val="50000"/>
                  </a:schemeClr>
                </a:solidFill>
                <a:cs typeface="Calibri (Body)"/>
              </a:rPr>
              <a:t> / </a:t>
            </a:r>
            <a:r>
              <a:rPr lang="da-DK" sz="800" dirty="0" err="1">
                <a:solidFill>
                  <a:schemeClr val="bg1">
                    <a:lumMod val="50000"/>
                  </a:schemeClr>
                </a:solidFill>
                <a:cs typeface="Calibri (Body)"/>
              </a:rPr>
              <a:t>Shutterstock.com</a:t>
            </a:r>
            <a:r>
              <a:rPr lang="da-DK" sz="800" dirty="0">
                <a:solidFill>
                  <a:schemeClr val="bg1">
                    <a:lumMod val="50000"/>
                  </a:schemeClr>
                </a:solidFill>
                <a:cs typeface="Calibri (Body)"/>
              </a:rPr>
              <a:t>; ©Vladimir </a:t>
            </a:r>
            <a:r>
              <a:rPr lang="da-DK" sz="800" dirty="0" err="1">
                <a:solidFill>
                  <a:schemeClr val="bg1">
                    <a:lumMod val="50000"/>
                  </a:schemeClr>
                </a:solidFill>
                <a:cs typeface="Calibri (Body)"/>
              </a:rPr>
              <a:t>Skopcev</a:t>
            </a:r>
            <a:r>
              <a:rPr lang="da-DK" sz="800" dirty="0">
                <a:solidFill>
                  <a:schemeClr val="bg1">
                    <a:lumMod val="50000"/>
                  </a:schemeClr>
                </a:solidFill>
                <a:cs typeface="Calibri (Body)"/>
              </a:rPr>
              <a:t> / </a:t>
            </a:r>
            <a:r>
              <a:rPr lang="da-DK" sz="800" dirty="0" err="1">
                <a:solidFill>
                  <a:schemeClr val="bg1">
                    <a:lumMod val="50000"/>
                  </a:schemeClr>
                </a:solidFill>
                <a:cs typeface="Calibri (Body)"/>
              </a:rPr>
              <a:t>Shutterstock.com</a:t>
            </a:r>
            <a:endParaRPr lang="en-GB" sz="800" dirty="0">
              <a:solidFill>
                <a:schemeClr val="bg1">
                  <a:lumMod val="50000"/>
                </a:schemeClr>
              </a:solidFill>
              <a:cs typeface="Calibri (Body)"/>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4786" y="1310456"/>
            <a:ext cx="6974428" cy="4237087"/>
          </a:xfrm>
          <a:prstGeom prst="rect">
            <a:avLst/>
          </a:prstGeom>
        </p:spPr>
      </p:pic>
    </p:spTree>
    <p:extLst>
      <p:ext uri="{BB962C8B-B14F-4D97-AF65-F5344CB8AC3E}">
        <p14:creationId xmlns:p14="http://schemas.microsoft.com/office/powerpoint/2010/main" val="1415711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0">
            <a:noAutofit/>
          </a:bodyPr>
          <a:lstStyle/>
          <a:p>
            <a:pPr>
              <a:spcAft>
                <a:spcPts val="1800"/>
              </a:spcAft>
            </a:pPr>
            <a:r>
              <a:rPr lang="en-US" sz="2800" dirty="0"/>
              <a:t>When you read a text, ask yourself questions such as</a:t>
            </a:r>
            <a:r>
              <a:rPr lang="en-US" sz="2800" dirty="0" smtClean="0"/>
              <a:t>:</a:t>
            </a:r>
            <a:endParaRPr lang="en-GB" sz="2800" dirty="0" smtClean="0"/>
          </a:p>
          <a:p>
            <a:pPr marL="457200" lvl="0" indent="-457200">
              <a:buFont typeface="Arial" panose="020B0604020202020204" pitchFamily="34" charset="0"/>
              <a:buChar char="•"/>
            </a:pPr>
            <a:r>
              <a:rPr lang="en-GB" sz="2800" dirty="0" smtClean="0"/>
              <a:t>What </a:t>
            </a:r>
            <a:r>
              <a:rPr lang="en-GB" sz="2800" dirty="0"/>
              <a:t>does this text make me see/imagine?</a:t>
            </a:r>
          </a:p>
          <a:p>
            <a:pPr marL="457200" lvl="0" indent="-457200">
              <a:spcBef>
                <a:spcPts val="600"/>
              </a:spcBef>
              <a:buFont typeface="Arial" panose="020B0604020202020204" pitchFamily="34" charset="0"/>
              <a:buChar char="•"/>
            </a:pPr>
            <a:r>
              <a:rPr lang="en-GB" sz="2800" dirty="0"/>
              <a:t>What does this text make me think?</a:t>
            </a:r>
          </a:p>
          <a:p>
            <a:pPr marL="457200" lvl="0" indent="-457200">
              <a:spcBef>
                <a:spcPts val="600"/>
              </a:spcBef>
              <a:buFont typeface="Arial" panose="020B0604020202020204" pitchFamily="34" charset="0"/>
              <a:buChar char="•"/>
            </a:pPr>
            <a:r>
              <a:rPr lang="en-GB" sz="2800" dirty="0"/>
              <a:t>How does this text make me feel?</a:t>
            </a:r>
          </a:p>
          <a:p>
            <a:pPr marL="457200" lvl="0" indent="-457200">
              <a:spcBef>
                <a:spcPts val="600"/>
              </a:spcBef>
              <a:buFont typeface="Arial" panose="020B0604020202020204" pitchFamily="34" charset="0"/>
              <a:buChar char="•"/>
            </a:pPr>
            <a:r>
              <a:rPr lang="en-GB" sz="2800" dirty="0"/>
              <a:t>How might this text change the way I behave/respond</a:t>
            </a:r>
            <a:r>
              <a:rPr lang="en-GB" sz="2800" dirty="0" smtClean="0"/>
              <a:t>?</a:t>
            </a:r>
            <a:endParaRPr lang="en-GB"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938465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noFill/>
          </a:ln>
          <a:effectLst>
            <a:outerShdw blurRad="50800" dist="38100" dir="4200000" algn="tl" rotWithShape="0">
              <a:srgbClr val="000000">
                <a:alpha val="43000"/>
              </a:srgbClr>
            </a:outerShdw>
          </a:effectLst>
        </p:spPr>
        <p:txBody>
          <a:bodyPr wrap="square" lIns="216000" tIns="108000" rIns="216000" bIns="108000" rtlCol="0" anchor="ctr" anchorCtr="1">
            <a:noAutofit/>
          </a:bodyPr>
          <a:lstStyle/>
          <a:p>
            <a:endParaRPr lang="en-GB" sz="28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966" y="637314"/>
            <a:ext cx="4080195" cy="5753890"/>
          </a:xfrm>
          <a:prstGeom prst="rect">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18815663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0">
            <a:noAutofit/>
          </a:bodyPr>
          <a:lstStyle/>
          <a:p>
            <a:r>
              <a:rPr lang="en-US" sz="2800" dirty="0"/>
              <a:t>The final sentence is ‘Should I do something?’, and the writer has deliberately put this sentence last as it is the main idea in the advert, and by putting it last it stays in the mind of the reader and makes them more likely to contribute to the charity.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411339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0">
            <a:noAutofit/>
          </a:bodyPr>
          <a:lstStyle/>
          <a:p>
            <a:pPr>
              <a:spcAft>
                <a:spcPts val="1800"/>
              </a:spcAft>
            </a:pPr>
            <a:r>
              <a:rPr lang="en-US" sz="2800" dirty="0"/>
              <a:t>A checklist of questions for when you read a literary text.</a:t>
            </a:r>
            <a:r>
              <a:rPr lang="en-US" sz="2800" dirty="0" smtClean="0"/>
              <a:t> </a:t>
            </a:r>
            <a:endParaRPr lang="en-GB" sz="2800" dirty="0" smtClean="0"/>
          </a:p>
          <a:p>
            <a:r>
              <a:rPr lang="en-US" sz="3000" b="1" dirty="0">
                <a:solidFill>
                  <a:srgbClr val="E37E26"/>
                </a:solidFill>
              </a:rPr>
              <a:t>Checklist for success</a:t>
            </a:r>
          </a:p>
          <a:p>
            <a:pPr marL="457200" lvl="0" indent="-457200">
              <a:spcBef>
                <a:spcPts val="600"/>
              </a:spcBef>
              <a:buFont typeface="Arial" panose="020B0604020202020204" pitchFamily="34" charset="0"/>
              <a:buChar char="•"/>
            </a:pPr>
            <a:r>
              <a:rPr lang="en-GB" sz="2800" dirty="0" smtClean="0"/>
              <a:t>What </a:t>
            </a:r>
            <a:r>
              <a:rPr lang="en-GB" sz="2800" dirty="0"/>
              <a:t>is the overall purpose of this text?</a:t>
            </a:r>
          </a:p>
          <a:p>
            <a:pPr marL="457200" lvl="0" indent="-457200">
              <a:spcBef>
                <a:spcPts val="600"/>
              </a:spcBef>
              <a:buFont typeface="Arial" panose="020B0604020202020204" pitchFamily="34" charset="0"/>
              <a:buChar char="•"/>
            </a:pPr>
            <a:r>
              <a:rPr lang="en-GB" sz="2800" dirty="0"/>
              <a:t>How is this text making me feel – what emotions is this text/line/word provoking?</a:t>
            </a:r>
          </a:p>
          <a:p>
            <a:pPr marL="457200" lvl="0" indent="-457200">
              <a:spcBef>
                <a:spcPts val="600"/>
              </a:spcBef>
              <a:buFont typeface="Arial" panose="020B0604020202020204" pitchFamily="34" charset="0"/>
              <a:buChar char="•"/>
            </a:pPr>
            <a:r>
              <a:rPr lang="en-GB" sz="2800" dirty="0"/>
              <a:t>How might other readers respond to this text/line/word?</a:t>
            </a:r>
          </a:p>
          <a:p>
            <a:pPr marL="457200" lvl="0" indent="-457200">
              <a:spcBef>
                <a:spcPts val="600"/>
              </a:spcBef>
              <a:buFont typeface="Arial" panose="020B0604020202020204" pitchFamily="34" charset="0"/>
              <a:buChar char="•"/>
            </a:pPr>
            <a:r>
              <a:rPr lang="en-GB" sz="2800" dirty="0"/>
              <a:t>Do I think this text/line/word communicates its meaning successfully</a:t>
            </a:r>
            <a:r>
              <a:rPr lang="en-GB" sz="2800" dirty="0" smtClean="0"/>
              <a:t>?</a:t>
            </a:r>
            <a:endParaRPr lang="en-GB"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15550043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108000" rIns="216000" bIns="108000" rtlCol="0" anchor="ctr" anchorCtr="1">
            <a:noAutofit/>
          </a:bodyPr>
          <a:lstStyle/>
          <a:p>
            <a:r>
              <a:rPr lang="en-US" sz="2800" dirty="0"/>
              <a:t>I’ve got dark green pebbles for eyes.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231769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2000" b="-42000"/>
          </a:stretch>
        </a:blipFill>
        <a:effectLst/>
      </p:bgPr>
    </p:bg>
    <p:spTree>
      <p:nvGrpSpPr>
        <p:cNvPr id="1" name=""/>
        <p:cNvGrpSpPr/>
        <p:nvPr/>
      </p:nvGrpSpPr>
      <p:grpSpPr>
        <a:xfrm>
          <a:off x="0" y="0"/>
          <a:ext cx="0" cy="0"/>
          <a:chOff x="0" y="0"/>
          <a:chExt cx="0" cy="0"/>
        </a:xfrm>
      </p:grpSpPr>
      <p:sp>
        <p:nvSpPr>
          <p:cNvPr id="2" name="TextBox 1"/>
          <p:cNvSpPr txBox="1"/>
          <p:nvPr/>
        </p:nvSpPr>
        <p:spPr>
          <a:xfrm>
            <a:off x="372979" y="421105"/>
            <a:ext cx="8446168" cy="6186309"/>
          </a:xfrm>
          <a:prstGeom prst="rect">
            <a:avLst/>
          </a:prstGeom>
          <a:solidFill>
            <a:schemeClr val="bg1"/>
          </a:solidFill>
          <a:ln>
            <a:solidFill>
              <a:schemeClr val="tx1"/>
            </a:solidFill>
          </a:ln>
        </p:spPr>
        <p:txBody>
          <a:bodyPr wrap="square" lIns="216000" tIns="360000" rIns="216000" bIns="108000" rtlCol="0" anchor="t" anchorCtr="0">
            <a:noAutofit/>
          </a:bodyPr>
          <a:lstStyle/>
          <a:p>
            <a:pPr algn="ctr">
              <a:defRPr/>
            </a:pPr>
            <a:r>
              <a:rPr lang="en-US" sz="2800" b="1" dirty="0">
                <a:solidFill>
                  <a:srgbClr val="E37E26"/>
                </a:solidFill>
              </a:rPr>
              <a:t>Key </a:t>
            </a:r>
            <a:r>
              <a:rPr lang="en-US" sz="2800" b="1" dirty="0" smtClean="0">
                <a:solidFill>
                  <a:srgbClr val="E37E26"/>
                </a:solidFill>
              </a:rPr>
              <a:t>term</a:t>
            </a:r>
            <a:endParaRPr lang="en-GB" sz="2800" b="1" dirty="0" smtClean="0">
              <a:solidFill>
                <a:srgbClr val="E37E26"/>
              </a:solidFill>
            </a:endParaRPr>
          </a:p>
          <a:p>
            <a:pPr marL="342900" lvl="0" indent="-342900" algn="ctr">
              <a:spcBef>
                <a:spcPts val="1800"/>
              </a:spcBef>
              <a:defRPr/>
            </a:pPr>
            <a:r>
              <a:rPr lang="en-GB" sz="2800" dirty="0" smtClean="0"/>
              <a:t>purpose</a:t>
            </a:r>
            <a:endParaRPr lang="en-GB"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823" y="420935"/>
            <a:ext cx="829320" cy="454421"/>
          </a:xfrm>
          <a:prstGeom prst="rect">
            <a:avLst/>
          </a:prstGeom>
        </p:spPr>
      </p:pic>
    </p:spTree>
    <p:extLst>
      <p:ext uri="{BB962C8B-B14F-4D97-AF65-F5344CB8AC3E}">
        <p14:creationId xmlns:p14="http://schemas.microsoft.com/office/powerpoint/2010/main" val="22588934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TotalTime>
  <Words>178</Words>
  <Application>Microsoft Office PowerPoint</Application>
  <PresentationFormat>On-screen Show (4:3)</PresentationFormat>
  <Paragraphs>16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(Body)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darragh</dc:creator>
  <cp:lastModifiedBy>Baxter, Hamish</cp:lastModifiedBy>
  <cp:revision>144</cp:revision>
  <dcterms:created xsi:type="dcterms:W3CDTF">2015-01-14T11:01:54Z</dcterms:created>
  <dcterms:modified xsi:type="dcterms:W3CDTF">2015-01-28T17:40:37Z</dcterms:modified>
</cp:coreProperties>
</file>